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5" r:id="rId4"/>
    <p:sldId id="266" r:id="rId5"/>
    <p:sldId id="318" r:id="rId6"/>
    <p:sldId id="303" r:id="rId7"/>
    <p:sldId id="270" r:id="rId8"/>
    <p:sldId id="304" r:id="rId9"/>
    <p:sldId id="274" r:id="rId10"/>
    <p:sldId id="301" r:id="rId11"/>
    <p:sldId id="275" r:id="rId12"/>
    <p:sldId id="302" r:id="rId13"/>
    <p:sldId id="276" r:id="rId14"/>
    <p:sldId id="283" r:id="rId15"/>
    <p:sldId id="308" r:id="rId16"/>
    <p:sldId id="320" r:id="rId17"/>
    <p:sldId id="319" r:id="rId18"/>
    <p:sldId id="286" r:id="rId19"/>
    <p:sldId id="311" r:id="rId20"/>
    <p:sldId id="310" r:id="rId21"/>
    <p:sldId id="291" r:id="rId22"/>
    <p:sldId id="288" r:id="rId23"/>
    <p:sldId id="321" r:id="rId24"/>
    <p:sldId id="314" r:id="rId25"/>
    <p:sldId id="2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7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6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2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2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0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2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4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6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8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FA8DC-92D9-43EF-BADE-5FADE45B57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6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4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Môi Trường Nhiệt Đới Là Gì? Đặc Điểm Cảnh Quan Và Khí Hậ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22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7303" y="2971800"/>
            <a:ext cx="10408024" cy="256241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57353" y="2971800"/>
            <a:ext cx="960792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BÀI 2.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THIÊN NHIÊN NHIỆT ĐỚI ẨM GIÓ MÙA VÀ ẢNH HƯỞNG ĐẾN SẢN XUẤT, ĐỜI SỐNG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397012"/>
              </p:ext>
            </p:extLst>
          </p:nvPr>
        </p:nvGraphicFramePr>
        <p:xfrm>
          <a:off x="359660" y="3385063"/>
          <a:ext cx="7728300" cy="3174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8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9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 mùa mùa đông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66730" y="1628184"/>
            <a:ext cx="2358338" cy="554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 mùa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1366" y="4279702"/>
            <a:ext cx="4972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Miền Bắc có một mùa đông lạnh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phùn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ĐB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ven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12. GIÓ MÙ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1820" y="281430"/>
            <a:ext cx="3316140" cy="291170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pic>
        <p:nvPicPr>
          <p:cNvPr id="14" name="12. GGIO MUA VN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7788" y="281430"/>
            <a:ext cx="3593882" cy="62779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06" y="281430"/>
            <a:ext cx="3727923" cy="627790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1198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087618"/>
              </p:ext>
            </p:extLst>
          </p:nvPr>
        </p:nvGraphicFramePr>
        <p:xfrm>
          <a:off x="332766" y="3291135"/>
          <a:ext cx="11594775" cy="3434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1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53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0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gốc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chất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vi HĐ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Thời gian HĐ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hạ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20882" y="4053693"/>
            <a:ext cx="32293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Dương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tuyến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cầu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65851" y="1465262"/>
            <a:ext cx="2079415" cy="554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 mùa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12. GIO MAU M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9217" y="144801"/>
            <a:ext cx="3796044" cy="299967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427041" y="4360937"/>
            <a:ext cx="12507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91432" y="5008329"/>
            <a:ext cx="1197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nước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19010" y="4375396"/>
            <a:ext cx="1079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Tháng 5 đến tháng 10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74709" y="3910197"/>
            <a:ext cx="1737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Nam.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4817" b="12806"/>
          <a:stretch/>
        </p:blipFill>
        <p:spPr>
          <a:xfrm>
            <a:off x="8533726" y="164989"/>
            <a:ext cx="3393815" cy="29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821833"/>
              </p:ext>
            </p:extLst>
          </p:nvPr>
        </p:nvGraphicFramePr>
        <p:xfrm>
          <a:off x="332767" y="3400319"/>
          <a:ext cx="7627892" cy="3174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2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hạ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842448" y="4039234"/>
            <a:ext cx="59165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ven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).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5851" y="1636268"/>
            <a:ext cx="2079415" cy="554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 mùa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12. GIO MAU M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4615" y="246108"/>
            <a:ext cx="3796044" cy="29996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12. GI MUA VN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952" y="253984"/>
            <a:ext cx="3521781" cy="632060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16" y="195711"/>
            <a:ext cx="3873429" cy="637888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7582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6494" y="3864062"/>
            <a:ext cx="6738024" cy="27563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6495" y="1207959"/>
            <a:ext cx="6738023" cy="2355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887104"/>
            <a:chOff x="0" y="0"/>
            <a:chExt cx="12192000" cy="887104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88710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13864" y="120386"/>
              <a:ext cx="4397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CHUYÊN GIA KHÍ HẬU…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09665" y="1508551"/>
            <a:ext cx="6409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</a:pP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ta?</a:t>
            </a:r>
            <a:endParaRPr lang="en-US" sz="36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3377" y="4430408"/>
            <a:ext cx="5930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Miền Bắc: mùa đông lạnh, ít mưa; mùa hạ nóng, ẩm, mưa nhiều.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0272" y="5203113"/>
            <a:ext cx="5930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Ở miền Nam: có một mùa mưa và một mùa khô rõ rệt.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377" y="5682076"/>
            <a:ext cx="5983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Miền Trung: mùa hạ rất khô và nóng; mùa mưa lùi về thu đông.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1336" y="3988936"/>
            <a:ext cx="3239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Tạo ra sự phân mùa khí hậu: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4" y="120386"/>
            <a:ext cx="4232551" cy="653059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088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3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706" y="1255453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9746" y="1255453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ĐỊA HÌNH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95745" y="1255453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SÔNG NGÒI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9245" y="1244076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4. ĐẤT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26933" y="123550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5. SINH VẬT</a:t>
            </a:r>
          </a:p>
        </p:txBody>
      </p:sp>
    </p:spTree>
    <p:extLst>
      <p:ext uri="{BB962C8B-B14F-4D97-AF65-F5344CB8AC3E}">
        <p14:creationId xmlns:p14="http://schemas.microsoft.com/office/powerpoint/2010/main" val="2968036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028207"/>
              </p:ext>
            </p:extLst>
          </p:nvPr>
        </p:nvGraphicFramePr>
        <p:xfrm>
          <a:off x="346009" y="1217688"/>
          <a:ext cx="11464121" cy="51835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0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9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26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3326">
                <a:tc>
                  <a:txBody>
                    <a:bodyPr/>
                    <a:lstStyle/>
                    <a:p>
                      <a:pPr marL="514350" marR="0" indent="-51435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eriod"/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514350" marR="0" indent="-51435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eriod"/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Địa hình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204104" y="1978700"/>
            <a:ext cx="6333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Quá trình phong hoá: 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Diễn ra mạnh mẽ ở khu vực đồi núi.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Địa hình cắt xẻ, nhất là các sườn dốc mất lớp phủ thực vật.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Hình thành dạng địa hình các - xtơ ở các vùng núi đá vôi.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7153" y="3578650"/>
            <a:ext cx="5902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Quá trình xâm thực và bồi tụ: 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4396" y="4040315"/>
            <a:ext cx="594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Ở miền núi, quá trình xâm thực diễn ra mạnh, đất xói mòn, rửa trôi, trơ sỏi đá.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44396" y="4852015"/>
            <a:ext cx="6360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Xuất hiện các hiện tượng: Đất trượt, đá lở, lũ quét, lũ bùn... 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8418" t="29922" r="14445" b="31177"/>
          <a:stretch/>
        </p:blipFill>
        <p:spPr>
          <a:xfrm>
            <a:off x="539285" y="2105614"/>
            <a:ext cx="1522559" cy="8822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44396" y="5343970"/>
            <a:ext cx="5902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Ở đồng bằng, quá trình bồi tụ diễn ra nhanh.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79974" y="2253430"/>
            <a:ext cx="3004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Do nhiệt độ và độ ẩm cao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23287" y="2836252"/>
            <a:ext cx="2999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Mưa nhiều, dòng chảy mạnh, địa hình chia cắt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38768" y="3667249"/>
            <a:ext cx="3000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Con người khai thác tài nguyên không hợp lí: rừng, khoáng sản, đất...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23287" y="4882305"/>
            <a:ext cx="2468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thưc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7E6A1FD-E970-6F49-F0DA-26745BB54F25}"/>
              </a:ext>
            </a:extLst>
          </p:cNvPr>
          <p:cNvSpPr/>
          <p:nvPr/>
        </p:nvSpPr>
        <p:spPr>
          <a:xfrm>
            <a:off x="132630" y="664178"/>
            <a:ext cx="256115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1E62C41-B414-6EEB-1EB8-061DF4E471FB}"/>
              </a:ext>
            </a:extLst>
          </p:cNvPr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9C44DFE6-D1F0-CFB5-0D07-759B6B74D8C6}"/>
              </a:ext>
            </a:extLst>
          </p:cNvPr>
          <p:cNvSpPr txBox="1"/>
          <p:nvPr/>
        </p:nvSpPr>
        <p:spPr>
          <a:xfrm>
            <a:off x="586432" y="677419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ĐỊA HÌNH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1A6A2AB-B25B-4DCC-F24E-9B4E21AD8B28}"/>
              </a:ext>
            </a:extLst>
          </p:cNvPr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3" grpId="0"/>
      <p:bldP spid="14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2" y="255494"/>
            <a:ext cx="1054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MỘT SỐ HÌNH ẢNH VỀ ĐỊA HÌNH CỦA VÙNG THIÊN NHIÊN NHIỆT ĐỚI ẨM GIÓ MÙA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0251" y="883693"/>
            <a:ext cx="3609912" cy="2610134"/>
            <a:chOff x="300251" y="883693"/>
            <a:chExt cx="3609912" cy="26101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251" y="883693"/>
              <a:ext cx="3609912" cy="2610134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035422" y="3027185"/>
              <a:ext cx="15598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ĐB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Hồng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0252" y="3815463"/>
            <a:ext cx="3609911" cy="2611842"/>
            <a:chOff x="300252" y="3815463"/>
            <a:chExt cx="3609911" cy="26118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252" y="3815463"/>
              <a:ext cx="3609911" cy="2611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815351" y="5895490"/>
              <a:ext cx="16808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ĐB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Cửu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Long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99045" y="902429"/>
            <a:ext cx="3609912" cy="2591398"/>
            <a:chOff x="4299045" y="902429"/>
            <a:chExt cx="3609912" cy="25913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9045" y="902429"/>
              <a:ext cx="3609912" cy="2591398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960982" y="2959514"/>
              <a:ext cx="15598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Vịnh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Hạ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Long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99046" y="3815462"/>
            <a:ext cx="3609911" cy="2611841"/>
            <a:chOff x="4299046" y="3815462"/>
            <a:chExt cx="3609911" cy="26118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9046" y="3815462"/>
              <a:ext cx="3609911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6082006" y="5895490"/>
              <a:ext cx="16808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Động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Phong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Nha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839" y="910395"/>
            <a:ext cx="3609912" cy="259139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839" y="3815461"/>
            <a:ext cx="3609912" cy="261184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0818538" y="3013302"/>
            <a:ext cx="10014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Sapa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69785" y="3918737"/>
            <a:ext cx="10014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Đà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Lạt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78926"/>
              </p:ext>
            </p:extLst>
          </p:nvPr>
        </p:nvGraphicFramePr>
        <p:xfrm>
          <a:off x="368489" y="955339"/>
          <a:ext cx="11464121" cy="2928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3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6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4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268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Đất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394370" y="1731432"/>
            <a:ext cx="5313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Quá trình phong hoá đá mẹ diễn ra mạnh.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6370" y="2821051"/>
            <a:ext cx="6368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- Quá trình feralit diễn ra mạnh ở vùng đồi núi thấp.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94370" y="2297831"/>
            <a:ext cx="5313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Tầng đất dày, chua, màu đỏ vàng.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22454" y="3344271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Là loại đất chủ yếu ở vùng đồi núi của nước ta.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79976" y="1804801"/>
            <a:ext cx="29382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nhiệt đới ẩm gió mùa, nhiệt độ cao.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90622" y="2856455"/>
            <a:ext cx="3130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Mưa nhiều và tập trung theo mùa.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3279" t="14919" r="13588" b="12353"/>
          <a:stretch/>
        </p:blipFill>
        <p:spPr>
          <a:xfrm>
            <a:off x="603786" y="1731432"/>
            <a:ext cx="1525985" cy="9752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553" y="4111837"/>
            <a:ext cx="3297246" cy="2308781"/>
          </a:xfrm>
          <a:prstGeom prst="rect">
            <a:avLst/>
          </a:prstGeom>
          <a:solidFill>
            <a:srgbClr val="002060"/>
          </a:solidFill>
          <a:ln w="12700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740" y="4111837"/>
            <a:ext cx="3436973" cy="2287149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78" y="4067907"/>
            <a:ext cx="3309134" cy="2396642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</a:ln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CC729299-E61B-DBBD-7A77-725CD060BE15}"/>
              </a:ext>
            </a:extLst>
          </p:cNvPr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DF25BD6-D9F1-F8BE-81F8-24F6DB7A9155}"/>
              </a:ext>
            </a:extLst>
          </p:cNvPr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75" y="4136882"/>
            <a:ext cx="1210007" cy="121000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411068"/>
              </p:ext>
            </p:extLst>
          </p:nvPr>
        </p:nvGraphicFramePr>
        <p:xfrm>
          <a:off x="368489" y="955339"/>
          <a:ext cx="11464121" cy="5528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3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6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574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884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c. Sông ngòi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250537" y="1784075"/>
            <a:ext cx="6624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Mạng lưới sông ngòi dày đặc: cả nước có 2360 con sông có chiều dài từ 10km trở lên.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50538" y="2738182"/>
            <a:ext cx="6341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Sông ngòi nhiều nước: tổng lượng dòng chảy 830m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/năm.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50537" y="3258188"/>
            <a:ext cx="6341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Khả năng xâm thực mạnh, nhiều phù sa.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50536" y="3719853"/>
            <a:ext cx="59118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Chế độ dòng chảy: 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457200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Có sự phân mùa: Mùa lũ = mùa mưa, mùa cạn = mùa khô.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457200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Mùa lũ tập trung khoảng 70% - 80% tổng lượng nước cả năm.</a:t>
            </a:r>
          </a:p>
          <a:p>
            <a:pPr indent="457200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Mùa cạn chiếm khoảng 20% - 30% tổng lượng nước cả năm.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24851" y="2091964"/>
            <a:ext cx="3007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cắt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xẻ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79975" y="3705643"/>
            <a:ext cx="3130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Con người khai thác tài nguyên không hợp lí: xây thủy điện, làm thủy lợi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F93566C-3301-C6BE-A5AA-10EDE815F77F}"/>
              </a:ext>
            </a:extLst>
          </p:cNvPr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3248E3A-3DD0-1237-496F-1E1747686DF6}"/>
              </a:ext>
            </a:extLst>
          </p:cNvPr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8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2" y="255494"/>
            <a:ext cx="1054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MỘT SỐ HÌNH ẢNH VỀ SÔNG NGÒI CỦA VÙNG THIÊN NHIÊN NHIỆT ĐỚI ẨM GIÓ MÙA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1310" y="1009267"/>
            <a:ext cx="3609912" cy="2611841"/>
            <a:chOff x="8297839" y="881986"/>
            <a:chExt cx="3609912" cy="26118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7839" y="881986"/>
              <a:ext cx="3609912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0679452" y="3027185"/>
              <a:ext cx="11327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Hồng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1310" y="3949934"/>
            <a:ext cx="3609912" cy="2611841"/>
            <a:chOff x="8297839" y="3815463"/>
            <a:chExt cx="3609912" cy="26118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7839" y="3815463"/>
              <a:ext cx="3609912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0679453" y="5895490"/>
              <a:ext cx="11327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Đà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1026" name="Picture 2" descr="Sông Đà Rằng có gì thú vị? Khám phá chi tiết từ A - 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98" y="1051213"/>
            <a:ext cx="3609912" cy="261184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663264" y="3154466"/>
            <a:ext cx="11327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Đà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297" y="3949933"/>
            <a:ext cx="3609913" cy="261184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10346" y="4113689"/>
            <a:ext cx="14811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Nai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0259" y="3949933"/>
            <a:ext cx="3619920" cy="263088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10096745" y="4113689"/>
            <a:ext cx="14811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Cửu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Long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259" y="1075124"/>
            <a:ext cx="3619920" cy="257321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10030219" y="1212056"/>
            <a:ext cx="14811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xrê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pôk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7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7129" y="348239"/>
            <a:ext cx="41745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NỘI DUNG BÀI HỌC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61257" y="-261257"/>
            <a:ext cx="4325257" cy="73297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r="49353"/>
          <a:stretch>
            <a:fillRect/>
          </a:stretch>
        </p:blipFill>
        <p:spPr>
          <a:xfrm>
            <a:off x="-39194" y="108858"/>
            <a:ext cx="2808115" cy="5602513"/>
          </a:xfrm>
          <a:custGeom>
            <a:avLst/>
            <a:gdLst>
              <a:gd name="connsiteX0" fmla="*/ 0 w 2808115"/>
              <a:gd name="connsiteY0" fmla="*/ 0 h 5602513"/>
              <a:gd name="connsiteX1" fmla="*/ 2808115 w 2808115"/>
              <a:gd name="connsiteY1" fmla="*/ 0 h 5602513"/>
              <a:gd name="connsiteX2" fmla="*/ 2808115 w 2808115"/>
              <a:gd name="connsiteY2" fmla="*/ 5602513 h 5602513"/>
              <a:gd name="connsiteX3" fmla="*/ 0 w 2808115"/>
              <a:gd name="connsiteY3" fmla="*/ 5602513 h 560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8115" h="5602513">
                <a:moveTo>
                  <a:pt x="0" y="0"/>
                </a:moveTo>
                <a:lnTo>
                  <a:pt x="2808115" y="0"/>
                </a:lnTo>
                <a:lnTo>
                  <a:pt x="2808115" y="5602513"/>
                </a:lnTo>
                <a:lnTo>
                  <a:pt x="0" y="560251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1629951" y="1255487"/>
            <a:ext cx="2772229" cy="5602513"/>
          </a:xfrm>
          <a:custGeom>
            <a:avLst/>
            <a:gdLst>
              <a:gd name="connsiteX0" fmla="*/ 0 w 2772229"/>
              <a:gd name="connsiteY0" fmla="*/ 0 h 5602513"/>
              <a:gd name="connsiteX1" fmla="*/ 2772229 w 2772229"/>
              <a:gd name="connsiteY1" fmla="*/ 0 h 5602513"/>
              <a:gd name="connsiteX2" fmla="*/ 2772229 w 2772229"/>
              <a:gd name="connsiteY2" fmla="*/ 5602513 h 5602513"/>
              <a:gd name="connsiteX3" fmla="*/ 0 w 2772229"/>
              <a:gd name="connsiteY3" fmla="*/ 5602513 h 560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2229" h="5602513">
                <a:moveTo>
                  <a:pt x="0" y="0"/>
                </a:moveTo>
                <a:lnTo>
                  <a:pt x="2772229" y="0"/>
                </a:lnTo>
                <a:lnTo>
                  <a:pt x="2772229" y="5602513"/>
                </a:lnTo>
                <a:lnTo>
                  <a:pt x="0" y="560251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</p:pic>
      <p:grpSp>
        <p:nvGrpSpPr>
          <p:cNvPr id="3" name="Group 2"/>
          <p:cNvGrpSpPr/>
          <p:nvPr/>
        </p:nvGrpSpPr>
        <p:grpSpPr>
          <a:xfrm>
            <a:off x="4661903" y="2182953"/>
            <a:ext cx="7246355" cy="900493"/>
            <a:chOff x="4764217" y="1755621"/>
            <a:chExt cx="7246355" cy="900493"/>
          </a:xfrm>
        </p:grpSpPr>
        <p:sp>
          <p:nvSpPr>
            <p:cNvPr id="17" name="Rounded Rectangle 16"/>
            <p:cNvSpPr/>
            <p:nvPr/>
          </p:nvSpPr>
          <p:spPr>
            <a:xfrm>
              <a:off x="5283201" y="1756227"/>
              <a:ext cx="6502400" cy="89988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64217" y="1755621"/>
              <a:ext cx="912136" cy="89988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63156" y="1790066"/>
              <a:ext cx="449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Bahnschrift Condensed" panose="020B0502040204020203" pitchFamily="34" charset="0"/>
                </a:rPr>
                <a:t>1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843068" y="1944559"/>
              <a:ext cx="6167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THIÊN NHIÊN NHIỆT ĐỚI ẨM GIÓ MÙA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60129" y="3792071"/>
            <a:ext cx="7073679" cy="1074782"/>
            <a:chOff x="4737076" y="3390151"/>
            <a:chExt cx="7073679" cy="1074782"/>
          </a:xfrm>
        </p:grpSpPr>
        <p:sp>
          <p:nvSpPr>
            <p:cNvPr id="10" name="Rounded Rectangle 9"/>
            <p:cNvSpPr/>
            <p:nvPr/>
          </p:nvSpPr>
          <p:spPr>
            <a:xfrm>
              <a:off x="5308355" y="3390151"/>
              <a:ext cx="6502400" cy="107478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37076" y="3510826"/>
              <a:ext cx="912136" cy="89988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68173" y="3510826"/>
              <a:ext cx="449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Bahnschrift Condensed" panose="020B0502040204020203" pitchFamily="34" charset="0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52183" y="3510826"/>
              <a:ext cx="5955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ẢNH HƯỞNG CỦA THIÊN NHIÊN NHIỆT ĐỚI ẨM GIÓ MÙA ĐẾN SẢN XUẤT VÀ ĐỜI SỐNG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6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771768"/>
              </p:ext>
            </p:extLst>
          </p:nvPr>
        </p:nvGraphicFramePr>
        <p:xfrm>
          <a:off x="368489" y="955339"/>
          <a:ext cx="11464121" cy="5528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3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6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574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884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d. Sinh vật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289411" y="2137437"/>
            <a:ext cx="63129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Sinh vật tiêu biểu cho vùng khí hậu nhiệt đới ẩm gió mùa.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Thành phần loài: nhiệt đới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Sinh vật đa dạng, khả năng sinh trưởng và năng suất sinh học cao. 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9411" y="455313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Hệ sinh thái rừng nhiệt đới gió mùa: 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Là kiểu rừng tiêu biểu của thiên nhiên Việt Nam.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Thảm thực vật có sự phân mùa.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84086" y="2387364"/>
            <a:ext cx="28316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nhiệt đới ẩm gió mùa, nhiệt độ cao, mưa nhiều.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27412" b="22392"/>
          <a:stretch/>
        </p:blipFill>
        <p:spPr>
          <a:xfrm>
            <a:off x="502021" y="4601407"/>
            <a:ext cx="1614985" cy="886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818" y="3680026"/>
            <a:ext cx="2772384" cy="277238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337C051D-CDDB-2B8C-7420-DBF2560613AB}"/>
              </a:ext>
            </a:extLst>
          </p:cNvPr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5DE6F4-D9E2-A296-E7A2-08F21CE7B39F}"/>
              </a:ext>
            </a:extLst>
          </p:cNvPr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3" y="255494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MỘT SỐ HÌNH ẢNH VỀ ĐẤT VÀ SINH VẬT CỦA VÙNG THIÊN NHIÊN NHIỆT ĐỚI ẨM GIÓ MÙA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294855" y="968188"/>
            <a:ext cx="3582376" cy="5470811"/>
            <a:chOff x="8294855" y="968188"/>
            <a:chExt cx="3582376" cy="54708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4855" y="968188"/>
              <a:ext cx="3580382" cy="2512458"/>
            </a:xfrm>
            <a:prstGeom prst="rect">
              <a:avLst/>
            </a:prstGeom>
            <a:solidFill>
              <a:srgbClr val="002060"/>
            </a:solidFill>
            <a:ln w="12700">
              <a:solidFill>
                <a:srgbClr val="002060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4855" y="3926540"/>
              <a:ext cx="3582376" cy="2512459"/>
            </a:xfrm>
            <a:prstGeom prst="rect">
              <a:avLst/>
            </a:prstGeom>
            <a:solidFill>
              <a:srgbClr val="002060"/>
            </a:solidFill>
            <a:ln w="12700">
              <a:solidFill>
                <a:srgbClr val="002060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9256766" y="3463486"/>
              <a:ext cx="1067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Bahnschrift Condensed" panose="020B0502040204020203" pitchFamily="34" charset="0"/>
                </a:rPr>
                <a:t>RỪNG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331584" y="968188"/>
            <a:ext cx="3587433" cy="5470811"/>
            <a:chOff x="4331584" y="968188"/>
            <a:chExt cx="3587433" cy="54708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1584" y="968188"/>
              <a:ext cx="3587433" cy="2512458"/>
            </a:xfrm>
            <a:prstGeom prst="rect">
              <a:avLst/>
            </a:prstGeom>
            <a:solidFill>
              <a:srgbClr val="002060"/>
            </a:solidFill>
            <a:ln w="12700">
              <a:solidFill>
                <a:srgbClr val="00206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676384" y="3526430"/>
              <a:ext cx="14640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Bahnschrift Condensed" panose="020B0502040204020203" pitchFamily="34" charset="0"/>
                </a:rPr>
                <a:t>SINH VẬT BIỂN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1584" y="3926540"/>
              <a:ext cx="3587433" cy="2512459"/>
            </a:xfrm>
            <a:prstGeom prst="rect">
              <a:avLst/>
            </a:prstGeom>
            <a:solidFill>
              <a:srgbClr val="002060"/>
            </a:solidFill>
            <a:ln w="12700">
              <a:solidFill>
                <a:schemeClr val="tx1"/>
              </a:solidFill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368314" y="985348"/>
            <a:ext cx="3587433" cy="5453651"/>
            <a:chOff x="368314" y="985348"/>
            <a:chExt cx="3587433" cy="5453651"/>
          </a:xfrm>
        </p:grpSpPr>
        <p:pic>
          <p:nvPicPr>
            <p:cNvPr id="1026" name="Picture 2" descr="Nhiều loài động-thực vật của Việt Nam đối mặt nguy cơ tuyệt chủng - Tuổi  Trẻ Onli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14" y="3926541"/>
              <a:ext cx="3587433" cy="2512458"/>
            </a:xfrm>
            <a:prstGeom prst="rect">
              <a:avLst/>
            </a:prstGeom>
            <a:solidFill>
              <a:srgbClr val="002060"/>
            </a:solidFill>
            <a:ln w="12700">
              <a:solidFill>
                <a:srgbClr val="002060"/>
              </a:solidFill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8102" y="985348"/>
              <a:ext cx="3577645" cy="2495298"/>
            </a:xfrm>
            <a:prstGeom prst="rect">
              <a:avLst/>
            </a:prstGeom>
            <a:solidFill>
              <a:srgbClr val="002060"/>
            </a:solidFill>
            <a:ln w="12700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425183" y="3487225"/>
              <a:ext cx="19903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Bahnschrift Condensed" panose="020B0502040204020203" pitchFamily="34" charset="0"/>
                </a:rPr>
                <a:t>ĐỘNG VẬT TRÊN CẠN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3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930153"/>
            <a:ext cx="12192000" cy="9278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29651" y="2353510"/>
            <a:ext cx="7997588" cy="2524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20719" y="2646431"/>
            <a:ext cx="76154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nhiệt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đới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ẩm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gió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mùa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rõ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nhất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207" y="673445"/>
            <a:ext cx="5513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QUAN ĐIỂM CỦA CHÚNG TA…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289" y="242048"/>
            <a:ext cx="4285950" cy="1883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" y="2047240"/>
            <a:ext cx="3538583" cy="32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566049"/>
              </p:ext>
            </p:extLst>
          </p:nvPr>
        </p:nvGraphicFramePr>
        <p:xfrm>
          <a:off x="313899" y="682387"/>
          <a:ext cx="11667429" cy="594236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6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6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226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dung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Thuận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khăn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2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a.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Đối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với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NN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47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Đối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với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rừng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010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Đối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với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ngành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khác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024418" y="1356020"/>
            <a:ext cx="546559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thâm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4418" y="2379300"/>
            <a:ext cx="546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trồng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nuôi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4419" y="3459542"/>
            <a:ext cx="57748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trưởng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nhanh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đẩy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nhanh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phục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hồi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trồng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rừng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che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phủ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24418" y="4608184"/>
            <a:ext cx="559365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dang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24418" y="5544459"/>
            <a:ext cx="5653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Thuận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lợi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ngành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tải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…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52229" y="1356020"/>
            <a:ext cx="417687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tai: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52229" y="2502196"/>
            <a:ext cx="3966881" cy="93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khoẻ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 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66396" y="3527127"/>
            <a:ext cx="396688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66396" y="4539784"/>
            <a:ext cx="397288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82844" y="5489336"/>
            <a:ext cx="418203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móc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60679787-3610-6D9B-6B21-69ED36748079}"/>
              </a:ext>
            </a:extLst>
          </p:cNvPr>
          <p:cNvSpPr txBox="1"/>
          <p:nvPr/>
        </p:nvSpPr>
        <p:spPr>
          <a:xfrm>
            <a:off x="218364" y="72106"/>
            <a:ext cx="1121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ẢNH HƯỞNG CỦA THIÊN NHIÊN NHIỆT ĐỚI ẨM GIÓ MÙA ĐẾN SẢN XUẤT VÀ ĐỜI SỐNG</a:t>
            </a:r>
          </a:p>
        </p:txBody>
      </p:sp>
    </p:spTree>
    <p:extLst>
      <p:ext uri="{BB962C8B-B14F-4D97-AF65-F5344CB8AC3E}">
        <p14:creationId xmlns:p14="http://schemas.microsoft.com/office/powerpoint/2010/main" val="12092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2" grpId="0"/>
      <p:bldP spid="3" grpId="0"/>
      <p:bldP spid="4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239435"/>
            <a:ext cx="12192000" cy="7126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979" y="1743474"/>
            <a:ext cx="2788514" cy="205792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784" y="1743474"/>
            <a:ext cx="2763829" cy="205792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480" y="4043093"/>
            <a:ext cx="2788514" cy="20210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784" y="4043093"/>
            <a:ext cx="2743330" cy="202109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825088" y="188259"/>
            <a:ext cx="708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ẢNH HƯỞNG SẢN XUẤT VÀ ĐỜI SỐNG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12" y="1715704"/>
            <a:ext cx="2743330" cy="20635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38" y="4000629"/>
            <a:ext cx="2743330" cy="20635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2317" y="1722216"/>
            <a:ext cx="2763281" cy="205228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924260" y="6270936"/>
            <a:ext cx="2560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dạng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hoá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cơ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cấu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95602" y="6239831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Nhiều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thiên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tai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082553" y="773034"/>
            <a:ext cx="26894" cy="51302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82480" y="773034"/>
            <a:ext cx="2286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23800" y="1071383"/>
            <a:ext cx="1896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THUẬN LỢI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84766" y="1062280"/>
            <a:ext cx="1896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KHÓ KHĂN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5826" y="4000628"/>
            <a:ext cx="2779273" cy="208083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831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3378" y="280235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VẬN DỤNG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983941"/>
            <a:ext cx="12192000" cy="8740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136776" y="2189919"/>
            <a:ext cx="6302190" cy="3283033"/>
            <a:chOff x="5136776" y="2189919"/>
            <a:chExt cx="6302190" cy="3283033"/>
          </a:xfrm>
        </p:grpSpPr>
        <p:sp>
          <p:nvSpPr>
            <p:cNvPr id="7" name="Rectangle 6"/>
            <p:cNvSpPr/>
            <p:nvPr/>
          </p:nvSpPr>
          <p:spPr>
            <a:xfrm>
              <a:off x="5136776" y="2189919"/>
              <a:ext cx="6302190" cy="3283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37094" y="2554162"/>
              <a:ext cx="5701553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“Ở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địa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phương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em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,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tính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chất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nhiểt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đới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ẩm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gió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mùa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cuả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thiên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nhiên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ảnh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hưởng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như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thế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nào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đến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đời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sống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người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dân</a:t>
              </a:r>
              <a:r>
                <a:rPr lang="en-US" sz="40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?”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659" y="280234"/>
            <a:ext cx="3478307" cy="1811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898"/>
            <a:ext cx="4652682" cy="465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5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44463"/>
            <a:ext cx="12192000" cy="7002462"/>
            <a:chOff x="0" y="-144463"/>
            <a:chExt cx="12192000" cy="7002462"/>
          </a:xfrm>
        </p:grpSpPr>
        <p:sp>
          <p:nvSpPr>
            <p:cNvPr id="5" name="AutoShape 4" descr="Làm việc ngoài trời nắng nóng - Cẩn trọng với sốc nhiệt - Tạp chí điện tử  VnMedia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t="14392" b="16402"/>
            <a:stretch>
              <a:fillRect/>
            </a:stretch>
          </p:blipFill>
          <p:spPr>
            <a:xfrm>
              <a:off x="0" y="-144463"/>
              <a:ext cx="12192000" cy="4746172"/>
            </a:xfrm>
            <a:custGeom>
              <a:avLst/>
              <a:gdLst>
                <a:gd name="connsiteX0" fmla="*/ 0 w 12192000"/>
                <a:gd name="connsiteY0" fmla="*/ 0 h 4746172"/>
                <a:gd name="connsiteX1" fmla="*/ 12192000 w 12192000"/>
                <a:gd name="connsiteY1" fmla="*/ 0 h 4746172"/>
                <a:gd name="connsiteX2" fmla="*/ 12192000 w 12192000"/>
                <a:gd name="connsiteY2" fmla="*/ 4746172 h 4746172"/>
                <a:gd name="connsiteX3" fmla="*/ 0 w 12192000"/>
                <a:gd name="connsiteY3" fmla="*/ 4746172 h 474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4746172">
                  <a:moveTo>
                    <a:pt x="0" y="0"/>
                  </a:moveTo>
                  <a:lnTo>
                    <a:pt x="12192000" y="0"/>
                  </a:lnTo>
                  <a:lnTo>
                    <a:pt x="12192000" y="4746172"/>
                  </a:lnTo>
                  <a:lnTo>
                    <a:pt x="0" y="4746172"/>
                  </a:lnTo>
                  <a:close/>
                </a:path>
              </a:pathLst>
            </a:custGeom>
          </p:spPr>
        </p:pic>
        <p:grpSp>
          <p:nvGrpSpPr>
            <p:cNvPr id="12" name="Group 11"/>
            <p:cNvGrpSpPr/>
            <p:nvPr/>
          </p:nvGrpSpPr>
          <p:grpSpPr>
            <a:xfrm>
              <a:off x="0" y="4410635"/>
              <a:ext cx="12192000" cy="2447364"/>
              <a:chOff x="0" y="4410635"/>
              <a:chExt cx="12192000" cy="244736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410635"/>
                <a:ext cx="12192000" cy="244736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40228" y="5339414"/>
                <a:ext cx="107115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 Condensed" panose="020B0502040204020203" pitchFamily="34" charset="0"/>
                  </a:rPr>
                  <a:t>I. BIỂU HIỆN CỦA THIÊN NHIÊN NHIỆT ĐỚI ẨM GIÓ MÙA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07975" y="4905828"/>
                <a:ext cx="11492139" cy="1698171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8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333" y="978532"/>
            <a:ext cx="4017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hậu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2353" y="1775012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77872" y="1775009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46141" y="1775010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0090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6983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35252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2732854"/>
            <a:ext cx="2935126" cy="33322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73" y="2732854"/>
            <a:ext cx="2825480" cy="33322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700" y="2732855"/>
            <a:ext cx="2881194" cy="33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2" grpId="0" animBg="1"/>
      <p:bldP spid="17" grpId="0" animBg="1"/>
      <p:bldP spid="18" grpId="0" animBg="1"/>
      <p:bldP spid="3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0333" y="978532"/>
            <a:ext cx="565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hậu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61" y="1943087"/>
            <a:ext cx="2700172" cy="41310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821" y="1943086"/>
            <a:ext cx="2695181" cy="41310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55559" y="4697526"/>
            <a:ext cx="5658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xét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bảng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liệu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TB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biên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TB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nắng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</a:p>
        </p:txBody>
      </p:sp>
      <p:pic>
        <p:nvPicPr>
          <p:cNvPr id="9" name="Picture 8" descr="C:\Users\Admin\Desktop\GIÁO ÁN 12\New folder\bnagr 2 cts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59" y="2052344"/>
            <a:ext cx="5750198" cy="2346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6142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0914" t="13726" r="10262" b="14117"/>
          <a:stretch/>
        </p:blipFill>
        <p:spPr>
          <a:xfrm>
            <a:off x="6478835" y="4544069"/>
            <a:ext cx="1715436" cy="15703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464" y="3432470"/>
            <a:ext cx="1078981" cy="1078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119" y="3228416"/>
            <a:ext cx="1225222" cy="1153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09" y="1199608"/>
            <a:ext cx="1170131" cy="117013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467161"/>
              </p:ext>
            </p:extLst>
          </p:nvPr>
        </p:nvGraphicFramePr>
        <p:xfrm>
          <a:off x="383849" y="1042548"/>
          <a:ext cx="11422669" cy="5002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2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3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7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49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Nguyên nhân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42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a.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chất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nhiệt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đới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22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b.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chất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ẩm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709575" y="326141"/>
            <a:ext cx="406713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HỌC TẬP SỐ 1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0238" y="2006677"/>
            <a:ext cx="4373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Tổng số giờ nắng từ 1400 giờ - 3000 giờ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4445" y="2554957"/>
            <a:ext cx="3836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Nhiệt độ trung bình năm trên 21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14445" y="3083115"/>
            <a:ext cx="5206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Nhiệt độ tăng dần từ Bắc vào Nam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36834" y="1913780"/>
            <a:ext cx="3066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Nước ta nằm trong khu vực nội chí tuyến, một năm có 2 lần Mặt Trời lên thiên đỉnh, góc nhập xạ lớn.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18197" y="4068692"/>
            <a:ext cx="4166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Tổng lượng mưa trong năm lớn, từ 1500mm – 2000mm.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14446" y="4940822"/>
            <a:ext cx="4376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Độ ẩm tương đối cao, từ 80% - 85%.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14445" y="5416576"/>
            <a:ext cx="3443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Cân bằng ẩm luôn luôn dương.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26592" y="4068692"/>
            <a:ext cx="2976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Do các khối khí di chuyển qua biển kết hợp với yếu tố địa hình.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919" y="1618717"/>
            <a:ext cx="1316131" cy="1216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8418" t="29922" r="14445" b="31177"/>
          <a:stretch/>
        </p:blipFill>
        <p:spPr>
          <a:xfrm>
            <a:off x="9747995" y="5006994"/>
            <a:ext cx="2012732" cy="11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3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CHÚNG TỚ LÀ CHUYÊN GIA KHÍ HẬU…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039" y="1213360"/>
            <a:ext cx="4986500" cy="427767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689751" y="863843"/>
            <a:ext cx="4426954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525518" y="1013436"/>
            <a:ext cx="5134359" cy="2448521"/>
            <a:chOff x="1525518" y="1013436"/>
            <a:chExt cx="5134359" cy="2448521"/>
          </a:xfrm>
        </p:grpSpPr>
        <p:sp>
          <p:nvSpPr>
            <p:cNvPr id="6" name="Rectangle 5"/>
            <p:cNvSpPr/>
            <p:nvPr/>
          </p:nvSpPr>
          <p:spPr>
            <a:xfrm>
              <a:off x="2498214" y="1013436"/>
              <a:ext cx="4161663" cy="2423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R="0" lvl="0" algn="ctr">
                <a:lnSpc>
                  <a:spcPct val="107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vi-V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“Tại sao Việt Nam không có khí hậu khô hạn như các nước cùng vĩ độ</a:t>
              </a:r>
              <a:r>
                <a:rPr lang="vi-VN" sz="36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?”</a:t>
              </a:r>
              <a:endParaRPr 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25518" y="3416238"/>
              <a:ext cx="4426954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35" y="0"/>
            <a:ext cx="2520806" cy="35658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0517" y="3565831"/>
            <a:ext cx="61993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  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N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ằm hoàn toàn trong vùng nhiệt đới bán cầu Bắc, có nề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nhiệt cao.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Nằm trong khu vực ảnh hưởng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gió Mậu dịch và gió mùa châu 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0517" y="5784453"/>
            <a:ext cx="11375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nguồn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trữ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dồi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dào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97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333" y="978532"/>
            <a:ext cx="565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hậu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2353" y="1775012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77872" y="1775009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46141" y="1775010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0090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6983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35252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2732854"/>
            <a:ext cx="2935126" cy="33322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73" y="2732854"/>
            <a:ext cx="2825480" cy="33322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700" y="2732855"/>
            <a:ext cx="2881194" cy="33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146322"/>
              </p:ext>
            </p:extLst>
          </p:nvPr>
        </p:nvGraphicFramePr>
        <p:xfrm>
          <a:off x="332767" y="3359375"/>
          <a:ext cx="11511595" cy="3174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7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4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09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gốc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chất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vi HĐ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Thời gian HĐ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 mùa mùa đông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85358" y="1320693"/>
            <a:ext cx="2358338" cy="554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 mùa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3856" y="4471506"/>
            <a:ext cx="980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Xi 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12. GIÓ MÙ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8344" y="136015"/>
            <a:ext cx="3316140" cy="291170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3867450" y="4239885"/>
            <a:ext cx="24729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Đầu mùa đông: Lạnh khô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Giữa và cuối mùa: lạnh 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phùn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47343" y="4289083"/>
            <a:ext cx="18411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Phía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Bạch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 (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khoảng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16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B)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54484" y="3948351"/>
            <a:ext cx="13674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Tháng 11 đến tháng 4 năm sa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104" y="4684902"/>
            <a:ext cx="1276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492" y="136016"/>
            <a:ext cx="2834923" cy="291170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3246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1751</Words>
  <Application>Microsoft Office PowerPoint</Application>
  <PresentationFormat>Màn hình rộng</PresentationFormat>
  <Paragraphs>241</Paragraphs>
  <Slides>25</Slides>
  <Notes>0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0" baseType="lpstr">
      <vt:lpstr>Arial</vt:lpstr>
      <vt:lpstr>Bahnschrift Condensed</vt:lpstr>
      <vt:lpstr>Calibri</vt:lpstr>
      <vt:lpstr>Calibri Light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Tuyến Võ</cp:lastModifiedBy>
  <cp:revision>568</cp:revision>
  <dcterms:created xsi:type="dcterms:W3CDTF">2024-06-02T16:21:24Z</dcterms:created>
  <dcterms:modified xsi:type="dcterms:W3CDTF">2024-10-27T12:46:02Z</dcterms:modified>
</cp:coreProperties>
</file>